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0"/>
  </p:handoutMasterIdLst>
  <p:sldIdLst>
    <p:sldId id="263" r:id="rId2"/>
    <p:sldId id="257" r:id="rId3"/>
    <p:sldId id="266" r:id="rId4"/>
    <p:sldId id="272" r:id="rId5"/>
    <p:sldId id="273" r:id="rId6"/>
    <p:sldId id="276" r:id="rId7"/>
    <p:sldId id="274" r:id="rId8"/>
    <p:sldId id="275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788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73" d="100"/>
          <a:sy n="73" d="100"/>
        </p:scale>
        <p:origin x="-292" y="44"/>
      </p:cViewPr>
      <p:guideLst>
        <p:guide orient="horz" pos="2183"/>
        <p:guide pos="3840"/>
        <p:guide pos="16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xmlns="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120564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数制之间的转换</a:t>
            </a:r>
          </a:p>
          <a:p>
            <a:endParaRPr lang="zh-CN" altLang="en-US" sz="2400" kern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itchFamily="34" charset="0"/>
            </a:endParaRPr>
          </a:p>
          <a:p>
            <a:endParaRPr lang="zh-CN" altLang="en-US" sz="2400" kern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itchFamily="34" charset="0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xmlns="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xmlns="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6.tm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xmlns="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F941A70-3CF9-474B-9082-9F1B6EE9B7BE}"/>
              </a:ext>
            </a:extLst>
          </p:cNvPr>
          <p:cNvSpPr txBox="1"/>
          <p:nvPr/>
        </p:nvSpPr>
        <p:spPr>
          <a:xfrm>
            <a:off x="2765600" y="2778055"/>
            <a:ext cx="6660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数制之间的转换</a:t>
            </a:r>
          </a:p>
          <a:p>
            <a:pPr algn="ctr"/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endParaRPr lang="en-US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平行四边形 52">
            <a:extLst>
              <a:ext uri="{FF2B5EF4-FFF2-40B4-BE49-F238E27FC236}">
                <a16:creationId xmlns:a16="http://schemas.microsoft.com/office/drawing/2014/main" xmlns="" id="{064ED4D7-AFEC-44D4-A7E9-6CB91AE735EE}"/>
              </a:ext>
            </a:extLst>
          </p:cNvPr>
          <p:cNvSpPr/>
          <p:nvPr/>
        </p:nvSpPr>
        <p:spPr>
          <a:xfrm>
            <a:off x="531930" y="1666489"/>
            <a:ext cx="4316942" cy="421564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905542"/>
            <a:ext cx="4376102" cy="1200329"/>
            <a:chOff x="515938" y="1091211"/>
            <a:chExt cx="4376102" cy="1200329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391053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不同数制之间数的相互转换</a:t>
              </a:r>
            </a:p>
            <a:p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5B880CB-B5FD-436B-A6E2-B6B5F0CEC9F0}"/>
              </a:ext>
            </a:extLst>
          </p:cNvPr>
          <p:cNvSpPr/>
          <p:nvPr/>
        </p:nvSpPr>
        <p:spPr>
          <a:xfrm>
            <a:off x="1828403" y="2151237"/>
            <a:ext cx="7879771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非十进制数转换成十进制数的方法是</a:t>
            </a:r>
            <a:r>
              <a:rPr lang="en-US" altLang="zh-CN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将非十进制数按权展开求和。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B2174966-B3C5-414D-8F87-C610852102A1}"/>
              </a:ext>
            </a:extLst>
          </p:cNvPr>
          <p:cNvSpPr txBox="1"/>
          <p:nvPr/>
        </p:nvSpPr>
        <p:spPr>
          <a:xfrm>
            <a:off x="857712" y="1653541"/>
            <a:ext cx="416966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非十进制数转换成十进制数</a:t>
            </a:r>
          </a:p>
          <a:p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A0DA5F4B-2DCE-48EC-9877-6F4A0D8A053F}"/>
              </a:ext>
            </a:extLst>
          </p:cNvPr>
          <p:cNvGrpSpPr/>
          <p:nvPr/>
        </p:nvGrpSpPr>
        <p:grpSpPr>
          <a:xfrm>
            <a:off x="470218" y="2757524"/>
            <a:ext cx="6665624" cy="539885"/>
            <a:chOff x="-38340" y="1028702"/>
            <a:chExt cx="6665624" cy="539885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xmlns="" id="{DCCD314C-BC53-49A5-ACDF-666A5EB80315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流程图: 手动输入 33">
              <a:extLst>
                <a:ext uri="{FF2B5EF4-FFF2-40B4-BE49-F238E27FC236}">
                  <a16:creationId xmlns:a16="http://schemas.microsoft.com/office/drawing/2014/main" xmlns="" id="{E8CC5BCA-945A-45E3-B90E-695479ED1DC8}"/>
                </a:ext>
              </a:extLst>
            </p:cNvPr>
            <p:cNvSpPr/>
            <p:nvPr/>
          </p:nvSpPr>
          <p:spPr>
            <a:xfrm rot="5400000">
              <a:off x="393984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3F768A46-A43D-4639-BB8A-C5D918453A86}"/>
                </a:ext>
              </a:extLst>
            </p:cNvPr>
            <p:cNvSpPr txBox="1"/>
            <p:nvPr/>
          </p:nvSpPr>
          <p:spPr>
            <a:xfrm>
              <a:off x="-38340" y="1067811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3453FFA6-BA4A-4DB9-A82E-656100C8B000}"/>
                </a:ext>
              </a:extLst>
            </p:cNvPr>
            <p:cNvSpPr txBox="1"/>
            <p:nvPr/>
          </p:nvSpPr>
          <p:spPr>
            <a:xfrm>
              <a:off x="1227779" y="1057224"/>
              <a:ext cx="53995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将二进制数 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(1101.1)2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转换成十进制数</a:t>
              </a: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xmlns="" id="{4A86B94D-696A-4F87-9884-789C8110A797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xmlns="" id="{2884D31D-7F1E-44A6-85E7-89210C45A1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xmlns="" id="{CFA6A341-F2B8-4762-B07D-B816F927B9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xmlns="" id="{ACD1F5F7-31E0-4686-8617-465E0E16546E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xmlns="" id="{07A0D54F-7535-4410-8CD6-1493E0AF22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xmlns="" id="{A79D01F4-1447-47D0-AB16-E7B5E8CE05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EEC9C96F-C093-4CF9-A62B-E15851E35966}"/>
              </a:ext>
            </a:extLst>
          </p:cNvPr>
          <p:cNvSpPr/>
          <p:nvPr/>
        </p:nvSpPr>
        <p:spPr>
          <a:xfrm>
            <a:off x="3856725" y="4174570"/>
            <a:ext cx="5361167" cy="1843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(1101.1)2=1×2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+1×2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+0×2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+1×2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+1×2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=8+4+0+1+0.5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=13.5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147DC269-EC0F-415C-8EEA-1A9BC91C79DC}"/>
              </a:ext>
            </a:extLst>
          </p:cNvPr>
          <p:cNvGrpSpPr/>
          <p:nvPr/>
        </p:nvGrpSpPr>
        <p:grpSpPr>
          <a:xfrm rot="10800000" flipH="1">
            <a:off x="3482714" y="3810519"/>
            <a:ext cx="5619345" cy="2288323"/>
            <a:chOff x="894202" y="127079"/>
            <a:chExt cx="13416557" cy="6525171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xmlns="" id="{4A24618F-9C78-4CF1-8FF7-52C9C1ABC7E5}"/>
                </a:ext>
              </a:extLst>
            </p:cNvPr>
            <p:cNvGrpSpPr/>
            <p:nvPr/>
          </p:nvGrpSpPr>
          <p:grpSpPr>
            <a:xfrm>
              <a:off x="894202" y="127079"/>
              <a:ext cx="13416557" cy="6525171"/>
              <a:chOff x="894202" y="127079"/>
              <a:chExt cx="13416557" cy="6525171"/>
            </a:xfrm>
          </p:grpSpPr>
          <p:sp>
            <p:nvSpPr>
              <p:cNvPr id="48" name="任意多边形 3">
                <a:extLst>
                  <a:ext uri="{FF2B5EF4-FFF2-40B4-BE49-F238E27FC236}">
                    <a16:creationId xmlns:a16="http://schemas.microsoft.com/office/drawing/2014/main" xmlns="" id="{C7EF0F5D-C460-42A1-AC17-D7D56BBAB78F}"/>
                  </a:ext>
                </a:extLst>
              </p:cNvPr>
              <p:cNvSpPr/>
              <p:nvPr/>
            </p:nvSpPr>
            <p:spPr>
              <a:xfrm>
                <a:off x="894202" y="127079"/>
                <a:ext cx="13416557" cy="6525171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xmlns="" id="{F82B2431-41DD-4D36-AF63-AC1E98DE128A}"/>
                  </a:ext>
                </a:extLst>
              </p:cNvPr>
              <p:cNvGrpSpPr/>
              <p:nvPr/>
            </p:nvGrpSpPr>
            <p:grpSpPr>
              <a:xfrm flipH="1">
                <a:off x="11116151" y="206982"/>
                <a:ext cx="1573213" cy="303301"/>
                <a:chOff x="6149102" y="206295"/>
                <a:chExt cx="1547286" cy="303301"/>
              </a:xfrm>
            </p:grpSpPr>
            <p:sp>
              <p:nvSpPr>
                <p:cNvPr id="50" name="平行四边形 49">
                  <a:extLst>
                    <a:ext uri="{FF2B5EF4-FFF2-40B4-BE49-F238E27FC236}">
                      <a16:creationId xmlns:a16="http://schemas.microsoft.com/office/drawing/2014/main" xmlns="" id="{C772C78E-3CE8-4E4B-AA1F-703DD8B61C26}"/>
                    </a:ext>
                  </a:extLst>
                </p:cNvPr>
                <p:cNvSpPr/>
                <p:nvPr/>
              </p:nvSpPr>
              <p:spPr>
                <a:xfrm>
                  <a:off x="7105480" y="20629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51" name="平行四边形 50">
                  <a:extLst>
                    <a:ext uri="{FF2B5EF4-FFF2-40B4-BE49-F238E27FC236}">
                      <a16:creationId xmlns:a16="http://schemas.microsoft.com/office/drawing/2014/main" xmlns="" id="{7E7AF0EE-A3B7-406F-8542-3DBB11421BE9}"/>
                    </a:ext>
                  </a:extLst>
                </p:cNvPr>
                <p:cNvSpPr/>
                <p:nvPr/>
              </p:nvSpPr>
              <p:spPr>
                <a:xfrm>
                  <a:off x="6633990" y="20629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52" name="平行四边形 51">
                  <a:extLst>
                    <a:ext uri="{FF2B5EF4-FFF2-40B4-BE49-F238E27FC236}">
                      <a16:creationId xmlns:a16="http://schemas.microsoft.com/office/drawing/2014/main" xmlns="" id="{B913FAD0-D060-4B6C-BDFD-BFD7A8A9BA40}"/>
                    </a:ext>
                  </a:extLst>
                </p:cNvPr>
                <p:cNvSpPr/>
                <p:nvPr/>
              </p:nvSpPr>
              <p:spPr>
                <a:xfrm>
                  <a:off x="6149102" y="206295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xmlns="" id="{7FBE2351-C2F7-4ECB-9758-9255908783F6}"/>
                </a:ext>
              </a:extLst>
            </p:cNvPr>
            <p:cNvSpPr/>
            <p:nvPr/>
          </p:nvSpPr>
          <p:spPr>
            <a:xfrm>
              <a:off x="1787177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xmlns="" id="{1F69B276-E0A7-4B1A-A2AD-E34A201AA4FF}"/>
                </a:ext>
              </a:extLst>
            </p:cNvPr>
            <p:cNvSpPr/>
            <p:nvPr/>
          </p:nvSpPr>
          <p:spPr>
            <a:xfrm>
              <a:off x="2272065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47" name="平行四边形 46">
              <a:extLst>
                <a:ext uri="{FF2B5EF4-FFF2-40B4-BE49-F238E27FC236}">
                  <a16:creationId xmlns:a16="http://schemas.microsoft.com/office/drawing/2014/main" xmlns="" id="{A028C4B8-75B1-48D2-8990-D1B2ADE522BE}"/>
                </a:ext>
              </a:extLst>
            </p:cNvPr>
            <p:cNvSpPr/>
            <p:nvPr/>
          </p:nvSpPr>
          <p:spPr>
            <a:xfrm>
              <a:off x="2743554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9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3" grpId="0"/>
      <p:bldP spid="14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5B880CB-B5FD-436B-A6E2-B6B5F0CEC9F0}"/>
              </a:ext>
            </a:extLst>
          </p:cNvPr>
          <p:cNvSpPr/>
          <p:nvPr/>
        </p:nvSpPr>
        <p:spPr>
          <a:xfrm>
            <a:off x="3013626" y="2397937"/>
            <a:ext cx="7952072" cy="3727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292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(346)8=3×8</a:t>
            </a:r>
            <a:r>
              <a:rPr lang="en-US" altLang="zh-CN" sz="2000" baseline="30000" dirty="0">
                <a:solidFill>
                  <a:schemeClr val="accent2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+4×8</a:t>
            </a:r>
            <a:r>
              <a:rPr lang="en-US" altLang="zh-CN" sz="2000" baseline="30000" dirty="0">
                <a:solidFill>
                  <a:schemeClr val="accent2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+6×8</a:t>
            </a:r>
            <a:r>
              <a:rPr lang="en-US" altLang="zh-CN" sz="2000" baseline="30000" dirty="0">
                <a:solidFill>
                  <a:schemeClr val="accent2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0</a:t>
            </a:r>
          </a:p>
          <a:p>
            <a:pPr indent="54292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itchFamily="2" charset="-122"/>
                <a:ea typeface="宋体" pitchFamily="2" charset="-122"/>
              </a:rPr>
              <a:t>		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 =192+32+6</a:t>
            </a:r>
          </a:p>
          <a:p>
            <a:pPr indent="54292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		  =230</a:t>
            </a:r>
          </a:p>
          <a:p>
            <a:pPr indent="54292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宋体" pitchFamily="2" charset="-122"/>
              <a:ea typeface="宋体" pitchFamily="2" charset="-122"/>
            </a:endParaRPr>
          </a:p>
          <a:p>
            <a:pPr indent="54292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(2A6.8)16=2×16</a:t>
            </a:r>
            <a:r>
              <a:rPr lang="en-US" altLang="zh-CN" sz="2000" baseline="30000" dirty="0">
                <a:solidFill>
                  <a:schemeClr val="accent2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+10×16</a:t>
            </a:r>
            <a:r>
              <a:rPr lang="en-US" altLang="zh-CN" sz="2000" baseline="30000" dirty="0">
                <a:solidFill>
                  <a:schemeClr val="accent2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+6×16</a:t>
            </a:r>
            <a:r>
              <a:rPr lang="en-US" altLang="zh-CN" sz="2000" baseline="30000" dirty="0">
                <a:solidFill>
                  <a:schemeClr val="accent2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+8×16</a:t>
            </a:r>
            <a:r>
              <a:rPr lang="en-US" altLang="zh-CN" sz="2000" baseline="30000" dirty="0">
                <a:solidFill>
                  <a:schemeClr val="accent2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-1</a:t>
            </a:r>
          </a:p>
          <a:p>
            <a:pPr indent="54292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            =512+160+6+0.5</a:t>
            </a:r>
          </a:p>
          <a:p>
            <a:pPr indent="54292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            =678.5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A9842419-62B5-47D9-9ACF-1D6FEA9063F0}"/>
              </a:ext>
            </a:extLst>
          </p:cNvPr>
          <p:cNvGrpSpPr/>
          <p:nvPr/>
        </p:nvGrpSpPr>
        <p:grpSpPr>
          <a:xfrm>
            <a:off x="2540471" y="1628623"/>
            <a:ext cx="6354461" cy="539885"/>
            <a:chOff x="-38340" y="1028702"/>
            <a:chExt cx="6354461" cy="53988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F5F8A85C-E83C-4D78-9806-07B834909FE2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流程图: 手动输入 16">
              <a:extLst>
                <a:ext uri="{FF2B5EF4-FFF2-40B4-BE49-F238E27FC236}">
                  <a16:creationId xmlns:a16="http://schemas.microsoft.com/office/drawing/2014/main" xmlns="" id="{E48CFF89-700A-409F-AC56-02E5732FA5DF}"/>
                </a:ext>
              </a:extLst>
            </p:cNvPr>
            <p:cNvSpPr/>
            <p:nvPr/>
          </p:nvSpPr>
          <p:spPr>
            <a:xfrm rot="5400000">
              <a:off x="393984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xmlns="" id="{F1A82E33-3E21-4509-9215-CD98366F7803}"/>
                </a:ext>
              </a:extLst>
            </p:cNvPr>
            <p:cNvSpPr txBox="1"/>
            <p:nvPr/>
          </p:nvSpPr>
          <p:spPr>
            <a:xfrm>
              <a:off x="-38340" y="1067811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A666E233-DA09-472B-B429-BC2898E13DE7}"/>
                </a:ext>
              </a:extLst>
            </p:cNvPr>
            <p:cNvSpPr txBox="1"/>
            <p:nvPr/>
          </p:nvSpPr>
          <p:spPr>
            <a:xfrm>
              <a:off x="1290846" y="1058106"/>
              <a:ext cx="499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将八进制数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(346)8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转换成十进制数</a:t>
              </a: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xmlns="" id="{21AC545A-1DA5-41DC-8836-C6FF53647E3E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xmlns="" id="{9F35F8DE-F9F2-44FA-85CC-EAB8896E58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xmlns="" id="{E0113144-9B25-4195-9367-49D4AE5A31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xmlns="" id="{F8345F42-BE3D-4064-BCA0-9847121FDF32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xmlns="" id="{054DE574-27F7-4AE5-AF70-2DF616378F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xmlns="" id="{F4E22809-90D8-4E48-A426-71BB90D5DE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8BA8CE5F-88AA-4069-A7AA-DB73EB56CFA4}"/>
              </a:ext>
            </a:extLst>
          </p:cNvPr>
          <p:cNvGrpSpPr/>
          <p:nvPr/>
        </p:nvGrpSpPr>
        <p:grpSpPr>
          <a:xfrm>
            <a:off x="2540471" y="3931030"/>
            <a:ext cx="6904029" cy="539885"/>
            <a:chOff x="-353835" y="1018972"/>
            <a:chExt cx="6904029" cy="539885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xmlns="" id="{799E2385-92F1-4CDB-8C1D-C7E352E72978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流程图: 手动输入 37">
              <a:extLst>
                <a:ext uri="{FF2B5EF4-FFF2-40B4-BE49-F238E27FC236}">
                  <a16:creationId xmlns:a16="http://schemas.microsoft.com/office/drawing/2014/main" xmlns="" id="{43F485EC-2771-4E6D-A179-F58E6EBB796D}"/>
                </a:ext>
              </a:extLst>
            </p:cNvPr>
            <p:cNvSpPr/>
            <p:nvPr/>
          </p:nvSpPr>
          <p:spPr>
            <a:xfrm rot="5400000">
              <a:off x="63234" y="63299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xmlns="" id="{E3471BC5-9E9E-4359-9AE1-B6BB6426F204}"/>
                </a:ext>
              </a:extLst>
            </p:cNvPr>
            <p:cNvSpPr txBox="1"/>
            <p:nvPr/>
          </p:nvSpPr>
          <p:spPr>
            <a:xfrm>
              <a:off x="-353835" y="1058082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en-US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xmlns="" id="{494AB0D0-E144-4242-AD55-42088EAA1360}"/>
                </a:ext>
              </a:extLst>
            </p:cNvPr>
            <p:cNvSpPr txBox="1"/>
            <p:nvPr/>
          </p:nvSpPr>
          <p:spPr>
            <a:xfrm>
              <a:off x="884570" y="1068115"/>
              <a:ext cx="56656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将十六进制数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(2A6.8)16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转换成十进制数</a:t>
              </a: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xmlns="" id="{CDC62D17-1B29-4B13-B4C6-1A7B51D5A965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xmlns="" id="{B5C5E907-DB79-46B1-A4B1-3725AE5FB2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xmlns="" id="{1F2F137E-A20B-4BA0-B0F3-E7D458AAD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xmlns="" id="{1FD85500-CDDA-4FF9-9570-DD08FEDBE17C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xmlns="" id="{DC5A39EF-1913-43E8-9360-0297A2219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xmlns="" id="{29D7BCA4-03F9-40C4-B0CB-529EB1FD8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9550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平行四边形 52">
            <a:extLst>
              <a:ext uri="{FF2B5EF4-FFF2-40B4-BE49-F238E27FC236}">
                <a16:creationId xmlns:a16="http://schemas.microsoft.com/office/drawing/2014/main" xmlns="" id="{064ED4D7-AFEC-44D4-A7E9-6CB91AE735EE}"/>
              </a:ext>
            </a:extLst>
          </p:cNvPr>
          <p:cNvSpPr/>
          <p:nvPr/>
        </p:nvSpPr>
        <p:spPr>
          <a:xfrm>
            <a:off x="531930" y="816097"/>
            <a:ext cx="4316942" cy="421564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5B880CB-B5FD-436B-A6E2-B6B5F0CEC9F0}"/>
              </a:ext>
            </a:extLst>
          </p:cNvPr>
          <p:cNvSpPr/>
          <p:nvPr/>
        </p:nvSpPr>
        <p:spPr>
          <a:xfrm>
            <a:off x="2156114" y="1294214"/>
            <a:ext cx="7879771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十进制数转换成非十进制数的方法是</a:t>
            </a:r>
            <a:r>
              <a:rPr lang="en-US" altLang="zh-CN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整数部分的转换采用</a:t>
            </a: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“除基取余法”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；小数部分的转换采用</a:t>
            </a: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“乘基取整法”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B2174966-B3C5-414D-8F87-C610852102A1}"/>
              </a:ext>
            </a:extLst>
          </p:cNvPr>
          <p:cNvSpPr txBox="1"/>
          <p:nvPr/>
        </p:nvSpPr>
        <p:spPr>
          <a:xfrm>
            <a:off x="852597" y="816096"/>
            <a:ext cx="416966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十进制数转换成非十进制数</a:t>
            </a:r>
          </a:p>
          <a:p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EEC9C96F-C093-4CF9-A62B-E15851E35966}"/>
              </a:ext>
            </a:extLst>
          </p:cNvPr>
          <p:cNvSpPr/>
          <p:nvPr/>
        </p:nvSpPr>
        <p:spPr>
          <a:xfrm>
            <a:off x="2156114" y="3452118"/>
            <a:ext cx="6096000" cy="138140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采用“除基取余法”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转换结果是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20=10100B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xmlns="" id="{7A45D946-7D58-4B50-9563-4803D1FF0209}"/>
              </a:ext>
            </a:extLst>
          </p:cNvPr>
          <p:cNvGrpSpPr/>
          <p:nvPr/>
        </p:nvGrpSpPr>
        <p:grpSpPr>
          <a:xfrm>
            <a:off x="543417" y="2442937"/>
            <a:ext cx="6612343" cy="539885"/>
            <a:chOff x="-38340" y="1028702"/>
            <a:chExt cx="6612343" cy="539885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xmlns="" id="{9234AA30-B243-4190-834D-16033CC7D8B3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流程图: 手动输入 57">
              <a:extLst>
                <a:ext uri="{FF2B5EF4-FFF2-40B4-BE49-F238E27FC236}">
                  <a16:creationId xmlns:a16="http://schemas.microsoft.com/office/drawing/2014/main" xmlns="" id="{03835CFE-EBF1-450E-B5B4-A2DB7741D5DB}"/>
                </a:ext>
              </a:extLst>
            </p:cNvPr>
            <p:cNvSpPr/>
            <p:nvPr/>
          </p:nvSpPr>
          <p:spPr>
            <a:xfrm rot="5400000">
              <a:off x="393984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xmlns="" id="{F1FE8043-6436-4E45-8344-9BE95D80321B}"/>
                </a:ext>
              </a:extLst>
            </p:cNvPr>
            <p:cNvSpPr txBox="1"/>
            <p:nvPr/>
          </p:nvSpPr>
          <p:spPr>
            <a:xfrm>
              <a:off x="-38340" y="1067811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r>
                <a:rPr lang="en-US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xmlns="" id="{CB08E20C-8998-4742-8BB2-C719C7B78D1E}"/>
                </a:ext>
              </a:extLst>
            </p:cNvPr>
            <p:cNvSpPr txBox="1"/>
            <p:nvPr/>
          </p:nvSpPr>
          <p:spPr>
            <a:xfrm>
              <a:off x="1574357" y="1067810"/>
              <a:ext cx="499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将十进制数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转换成二进制数</a:t>
              </a: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xmlns="" id="{32C8DE9A-4986-40CA-804C-8311A46C3AC1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xmlns="" id="{8898ED60-224E-4552-B1AB-2609330ACF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xmlns="" id="{DAB8332D-E426-4C85-8EBC-C093E15F1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xmlns="" id="{B0EFEE78-D1DE-4E46-84F7-CCFF3DFAEAF6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xmlns="" id="{2BA24B7D-2FE2-4857-A513-6776235CEE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xmlns="" id="{43AAB3AB-874B-42AE-8A39-FBAD0E58E1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7" name="Object 1">
            <a:extLst>
              <a:ext uri="{FF2B5EF4-FFF2-40B4-BE49-F238E27FC236}">
                <a16:creationId xmlns:a16="http://schemas.microsoft.com/office/drawing/2014/main" xmlns="" id="{51A5A69A-E191-4845-89EB-9A22BB4EB1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495878"/>
              </p:ext>
            </p:extLst>
          </p:nvPr>
        </p:nvGraphicFramePr>
        <p:xfrm>
          <a:off x="5642264" y="3057727"/>
          <a:ext cx="5219700" cy="3185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Visio" r:id="rId3" imgW="4137355" imgH="2593238" progId="Visio.Drawing.11">
                  <p:embed/>
                </p:oleObj>
              </mc:Choice>
              <mc:Fallback>
                <p:oleObj name="Visio" r:id="rId3" imgW="4137355" imgH="2593238" progId="Visio.Drawing.11">
                  <p:embed/>
                  <p:pic>
                    <p:nvPicPr>
                      <p:cNvPr id="43009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2264" y="3057727"/>
                        <a:ext cx="5219700" cy="31859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02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5B880CB-B5FD-436B-A6E2-B6B5F0CEC9F0}"/>
              </a:ext>
            </a:extLst>
          </p:cNvPr>
          <p:cNvSpPr/>
          <p:nvPr/>
        </p:nvSpPr>
        <p:spPr>
          <a:xfrm>
            <a:off x="3004482" y="2875774"/>
            <a:ext cx="7952072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292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A9842419-62B5-47D9-9ACF-1D6FEA9063F0}"/>
              </a:ext>
            </a:extLst>
          </p:cNvPr>
          <p:cNvGrpSpPr/>
          <p:nvPr/>
        </p:nvGrpSpPr>
        <p:grpSpPr>
          <a:xfrm>
            <a:off x="2566988" y="1283541"/>
            <a:ext cx="6354461" cy="539885"/>
            <a:chOff x="-38340" y="1028702"/>
            <a:chExt cx="6354461" cy="53988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F5F8A85C-E83C-4D78-9806-07B834909FE2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流程图: 手动输入 16">
              <a:extLst>
                <a:ext uri="{FF2B5EF4-FFF2-40B4-BE49-F238E27FC236}">
                  <a16:creationId xmlns:a16="http://schemas.microsoft.com/office/drawing/2014/main" xmlns="" id="{E48CFF89-700A-409F-AC56-02E5732FA5DF}"/>
                </a:ext>
              </a:extLst>
            </p:cNvPr>
            <p:cNvSpPr/>
            <p:nvPr/>
          </p:nvSpPr>
          <p:spPr>
            <a:xfrm rot="5400000">
              <a:off x="393984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xmlns="" id="{F1A82E33-3E21-4509-9215-CD98366F7803}"/>
                </a:ext>
              </a:extLst>
            </p:cNvPr>
            <p:cNvSpPr txBox="1"/>
            <p:nvPr/>
          </p:nvSpPr>
          <p:spPr>
            <a:xfrm>
              <a:off x="-38340" y="1067811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5</a:t>
              </a:r>
              <a:r>
                <a:rPr lang="en-US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A666E233-DA09-472B-B429-BC2898E13DE7}"/>
                </a:ext>
              </a:extLst>
            </p:cNvPr>
            <p:cNvSpPr txBox="1"/>
            <p:nvPr/>
          </p:nvSpPr>
          <p:spPr>
            <a:xfrm>
              <a:off x="1290846" y="1058106"/>
              <a:ext cx="499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将十进制数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20.25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转换成二进制数</a:t>
              </a: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xmlns="" id="{21AC545A-1DA5-41DC-8836-C6FF53647E3E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xmlns="" id="{9F35F8DE-F9F2-44FA-85CC-EAB8896E58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xmlns="" id="{E0113144-9B25-4195-9367-49D4AE5A31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xmlns="" id="{F8345F42-BE3D-4064-BCA0-9847121FDF32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xmlns="" id="{054DE574-27F7-4AE5-AF70-2DF616378F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xmlns="" id="{F4E22809-90D8-4E48-A426-71BB90D5DE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7766FC93-1127-49A8-BBB2-8E4734699C14}"/>
              </a:ext>
            </a:extLst>
          </p:cNvPr>
          <p:cNvSpPr/>
          <p:nvPr/>
        </p:nvSpPr>
        <p:spPr>
          <a:xfrm>
            <a:off x="2256209" y="2049168"/>
            <a:ext cx="7952072" cy="1883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首先将整数部分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按上述方法转换为二进制数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10100B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；再将小数部分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0.25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连续乘以基数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，直到小数部分等于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为止。然后，将每次相乘所得到的数的整数部分按正序从左到右排列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6" name="Object 1">
            <a:extLst>
              <a:ext uri="{FF2B5EF4-FFF2-40B4-BE49-F238E27FC236}">
                <a16:creationId xmlns:a16="http://schemas.microsoft.com/office/drawing/2014/main" xmlns="" id="{7D34DEDB-4B62-43A6-A7C7-6F9A18B088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447025"/>
              </p:ext>
            </p:extLst>
          </p:nvPr>
        </p:nvGraphicFramePr>
        <p:xfrm>
          <a:off x="1928469" y="3580739"/>
          <a:ext cx="4504105" cy="1791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Visio" r:id="rId3" imgW="3934968" imgH="1434998" progId="Visio.Drawing.11">
                  <p:embed/>
                </p:oleObj>
              </mc:Choice>
              <mc:Fallback>
                <p:oleObj name="Visio" r:id="rId3" imgW="3934968" imgH="1434998" progId="Visio.Drawing.11">
                  <p:embed/>
                  <p:pic>
                    <p:nvPicPr>
                      <p:cNvPr id="53249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469" y="3580739"/>
                        <a:ext cx="4504105" cy="17917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AC7C214E-220A-474B-8D54-DAE12490FA3D}"/>
              </a:ext>
            </a:extLst>
          </p:cNvPr>
          <p:cNvSpPr/>
          <p:nvPr/>
        </p:nvSpPr>
        <p:spPr>
          <a:xfrm>
            <a:off x="6686397" y="4561514"/>
            <a:ext cx="3521884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转换结果是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20.25=10100.01B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71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5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十进制数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0.17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的二进制数表示是多少？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4" name="Rounded Rectangle 3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作答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0" name="Rectangle 9"/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6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正常使用主观题需</a:t>
            </a:r>
            <a:r>
              <a:rPr lang="en-US" altLang="zh-CN" sz="16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2.0</a:t>
            </a:r>
            <a:r>
              <a:rPr lang="zh-CN" altLang="en-US" sz="16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以上版本雨课堂</a:t>
            </a:r>
            <a:endParaRPr lang="zh-CN" altLang="en-US" sz="1600">
              <a:solidFill>
                <a:srgbClr val="F84F41"/>
              </a:solidFill>
              <a:latin typeface="Microsoft Yahei"/>
              <a:ea typeface="Microsoft Yahei"/>
              <a:sym typeface="Microsoft Yahei"/>
            </a:endParaRPr>
          </a:p>
        </p:txBody>
      </p:sp>
      <p:grpSp>
        <p:nvGrpSpPr>
          <p:cNvPr id="9" name="Group 8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8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</p:grpSp>
      <p:pic>
        <p:nvPicPr>
          <p:cNvPr id="2" name="Picture 1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8740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平行四边形 52">
            <a:extLst>
              <a:ext uri="{FF2B5EF4-FFF2-40B4-BE49-F238E27FC236}">
                <a16:creationId xmlns:a16="http://schemas.microsoft.com/office/drawing/2014/main" xmlns="" id="{064ED4D7-AFEC-44D4-A7E9-6CB91AE735EE}"/>
              </a:ext>
            </a:extLst>
          </p:cNvPr>
          <p:cNvSpPr/>
          <p:nvPr/>
        </p:nvSpPr>
        <p:spPr>
          <a:xfrm>
            <a:off x="531930" y="816097"/>
            <a:ext cx="4316942" cy="421564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5B880CB-B5FD-436B-A6E2-B6B5F0CEC9F0}"/>
              </a:ext>
            </a:extLst>
          </p:cNvPr>
          <p:cNvSpPr/>
          <p:nvPr/>
        </p:nvSpPr>
        <p:spPr>
          <a:xfrm>
            <a:off x="1475166" y="1258379"/>
            <a:ext cx="10222112" cy="1422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八进制数转换成二进制数的方法是</a:t>
            </a:r>
            <a:r>
              <a:rPr lang="en-US" altLang="zh-CN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将每一位八进制数直接写成相应的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位二进制数。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二制数转换成八进制数的方法是</a:t>
            </a:r>
            <a:r>
              <a:rPr lang="en-US" altLang="zh-CN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以小数点为界，向左或向右将每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位二进制数分成一组，如果不足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位，则用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补足。然后，将每一组二进制数直接写成相应的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位八进制数”。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B2174966-B3C5-414D-8F87-C610852102A1}"/>
              </a:ext>
            </a:extLst>
          </p:cNvPr>
          <p:cNvSpPr txBox="1"/>
          <p:nvPr/>
        </p:nvSpPr>
        <p:spPr>
          <a:xfrm>
            <a:off x="852597" y="816097"/>
            <a:ext cx="416966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非十进制数之间的相互转换</a:t>
            </a:r>
          </a:p>
          <a:p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xmlns="" id="{7A45D946-7D58-4B50-9563-4803D1FF0209}"/>
              </a:ext>
            </a:extLst>
          </p:cNvPr>
          <p:cNvGrpSpPr/>
          <p:nvPr/>
        </p:nvGrpSpPr>
        <p:grpSpPr>
          <a:xfrm>
            <a:off x="515938" y="2853481"/>
            <a:ext cx="6557709" cy="539885"/>
            <a:chOff x="-38340" y="1028702"/>
            <a:chExt cx="6557709" cy="539885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xmlns="" id="{9234AA30-B243-4190-834D-16033CC7D8B3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流程图: 手动输入 57">
              <a:extLst>
                <a:ext uri="{FF2B5EF4-FFF2-40B4-BE49-F238E27FC236}">
                  <a16:creationId xmlns:a16="http://schemas.microsoft.com/office/drawing/2014/main" xmlns="" id="{03835CFE-EBF1-450E-B5B4-A2DB7741D5DB}"/>
                </a:ext>
              </a:extLst>
            </p:cNvPr>
            <p:cNvSpPr/>
            <p:nvPr/>
          </p:nvSpPr>
          <p:spPr>
            <a:xfrm rot="5400000">
              <a:off x="393984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xmlns="" id="{F1FE8043-6436-4E45-8344-9BE95D80321B}"/>
                </a:ext>
              </a:extLst>
            </p:cNvPr>
            <p:cNvSpPr txBox="1"/>
            <p:nvPr/>
          </p:nvSpPr>
          <p:spPr>
            <a:xfrm>
              <a:off x="-38340" y="1067811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6</a:t>
              </a:r>
              <a:r>
                <a:rPr lang="en-US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xmlns="" id="{CB08E20C-8998-4742-8BB2-C719C7B78D1E}"/>
                </a:ext>
              </a:extLst>
            </p:cNvPr>
            <p:cNvSpPr txBox="1"/>
            <p:nvPr/>
          </p:nvSpPr>
          <p:spPr>
            <a:xfrm>
              <a:off x="1265211" y="1058082"/>
              <a:ext cx="5254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将八进制数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(425.67)8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转换成二进制数</a:t>
              </a: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xmlns="" id="{32C8DE9A-4986-40CA-804C-8311A46C3AC1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xmlns="" id="{8898ED60-224E-4552-B1AB-2609330ACF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xmlns="" id="{DAB8332D-E426-4C85-8EBC-C093E15F1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xmlns="" id="{B0EFEE78-D1DE-4E46-84F7-CCFF3DFAEAF6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xmlns="" id="{2BA24B7D-2FE2-4857-A513-6776235CEE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xmlns="" id="{43AAB3AB-874B-42AE-8A39-FBAD0E58E1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FF067724-EC53-4E40-8703-ADC05510119F}"/>
              </a:ext>
            </a:extLst>
          </p:cNvPr>
          <p:cNvSpPr/>
          <p:nvPr/>
        </p:nvSpPr>
        <p:spPr>
          <a:xfrm>
            <a:off x="3146297" y="3545809"/>
            <a:ext cx="4907497" cy="4263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542925">
              <a:lnSpc>
                <a:spcPct val="12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(425.67)8=(100 010 101.110 111)2 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C7D82621-8830-4CC2-AD4A-7F89EC861D4D}"/>
              </a:ext>
            </a:extLst>
          </p:cNvPr>
          <p:cNvGrpSpPr/>
          <p:nvPr/>
        </p:nvGrpSpPr>
        <p:grpSpPr>
          <a:xfrm>
            <a:off x="560493" y="4111400"/>
            <a:ext cx="7847948" cy="539885"/>
            <a:chOff x="-1273945" y="1001021"/>
            <a:chExt cx="7847948" cy="53988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686E4F14-AC5D-409C-92FC-75C33BB76D87}"/>
                </a:ext>
              </a:extLst>
            </p:cNvPr>
            <p:cNvSpPr/>
            <p:nvPr/>
          </p:nvSpPr>
          <p:spPr>
            <a:xfrm>
              <a:off x="-531131" y="1070043"/>
              <a:ext cx="681519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流程图: 手动输入 20">
              <a:extLst>
                <a:ext uri="{FF2B5EF4-FFF2-40B4-BE49-F238E27FC236}">
                  <a16:creationId xmlns:a16="http://schemas.microsoft.com/office/drawing/2014/main" xmlns="" id="{607F9990-771C-4285-BB36-4E04EA192F74}"/>
                </a:ext>
              </a:extLst>
            </p:cNvPr>
            <p:cNvSpPr/>
            <p:nvPr/>
          </p:nvSpPr>
          <p:spPr>
            <a:xfrm rot="5400000">
              <a:off x="-886177" y="615045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xmlns="" id="{D39E7375-3284-4B8E-8B78-12B21F1932D9}"/>
                </a:ext>
              </a:extLst>
            </p:cNvPr>
            <p:cNvSpPr txBox="1"/>
            <p:nvPr/>
          </p:nvSpPr>
          <p:spPr>
            <a:xfrm>
              <a:off x="-1273945" y="1062115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7</a:t>
              </a:r>
              <a:r>
                <a:rPr lang="en-US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xmlns="" id="{EE6DD1C6-BA8E-43DA-B18B-DA800052DB1C}"/>
                </a:ext>
              </a:extLst>
            </p:cNvPr>
            <p:cNvSpPr txBox="1"/>
            <p:nvPr/>
          </p:nvSpPr>
          <p:spPr>
            <a:xfrm>
              <a:off x="39684" y="1067810"/>
              <a:ext cx="6534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将二进制数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(10101111.01101)2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转换成八进制数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xmlns="" id="{EB49CD4C-F708-42C4-8D77-CE88F9548812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xmlns="" id="{4745B0A1-F17B-43EC-A83B-D113815207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xmlns="" id="{A7302025-9EE2-436A-B76D-FE321173E2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xmlns="" id="{71C19576-F9F6-4347-A5D5-2DC91048DE7E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xmlns="" id="{9C06AECB-7882-4DB6-B314-2258417363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xmlns="" id="{024BD386-B524-411E-94A7-A1F2EF2AF7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259186E1-4235-49AE-A8F3-619E0124CB5F}"/>
              </a:ext>
            </a:extLst>
          </p:cNvPr>
          <p:cNvSpPr/>
          <p:nvPr/>
        </p:nvSpPr>
        <p:spPr>
          <a:xfrm>
            <a:off x="3146297" y="5153270"/>
            <a:ext cx="5709512" cy="13219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542925">
              <a:lnSpc>
                <a:spcPct val="12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(10101111.01101)2=(010 101 111.011 010)2</a:t>
            </a:r>
          </a:p>
          <a:p>
            <a:pPr indent="542925">
              <a:lnSpc>
                <a:spcPct val="120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                                    =(257.32)8</a:t>
            </a:r>
          </a:p>
          <a:p>
            <a:pPr indent="542925">
              <a:lnSpc>
                <a:spcPct val="120000"/>
              </a:lnSpc>
              <a:spcBef>
                <a:spcPts val="600"/>
              </a:spcBef>
              <a:buClr>
                <a:srgbClr val="7030A0"/>
              </a:buClr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92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3" grpId="0"/>
      <p:bldP spid="14" grpId="0"/>
      <p:bldP spid="2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5B880CB-B5FD-436B-A6E2-B6B5F0CEC9F0}"/>
              </a:ext>
            </a:extLst>
          </p:cNvPr>
          <p:cNvSpPr/>
          <p:nvPr/>
        </p:nvSpPr>
        <p:spPr>
          <a:xfrm>
            <a:off x="1378849" y="1304074"/>
            <a:ext cx="10222112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十六进制数转换成二进制数的方法是</a:t>
            </a:r>
            <a:r>
              <a:rPr lang="en-US" altLang="zh-CN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将每一位十六进制数直接写成相应的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位二进制数。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二进制数转换成十六进制数的方法是</a:t>
            </a:r>
            <a:r>
              <a:rPr lang="en-US" altLang="zh-CN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以小数点为界，向左或向右将每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位二进制数分成一组，如果不足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位，则用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补足。然后，将每一组二进制数直接写成相应的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位十六进制数。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xmlns="" id="{7A45D946-7D58-4B50-9563-4803D1FF0209}"/>
              </a:ext>
            </a:extLst>
          </p:cNvPr>
          <p:cNvGrpSpPr/>
          <p:nvPr/>
        </p:nvGrpSpPr>
        <p:grpSpPr>
          <a:xfrm>
            <a:off x="515938" y="3018073"/>
            <a:ext cx="6563812" cy="539885"/>
            <a:chOff x="-113882" y="1028702"/>
            <a:chExt cx="6563812" cy="539885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xmlns="" id="{9234AA30-B243-4190-834D-16033CC7D8B3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流程图: 手动输入 57">
              <a:extLst>
                <a:ext uri="{FF2B5EF4-FFF2-40B4-BE49-F238E27FC236}">
                  <a16:creationId xmlns:a16="http://schemas.microsoft.com/office/drawing/2014/main" xmlns="" id="{03835CFE-EBF1-450E-B5B4-A2DB7741D5DB}"/>
                </a:ext>
              </a:extLst>
            </p:cNvPr>
            <p:cNvSpPr/>
            <p:nvPr/>
          </p:nvSpPr>
          <p:spPr>
            <a:xfrm rot="5400000">
              <a:off x="393984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xmlns="" id="{F1FE8043-6436-4E45-8344-9BE95D80321B}"/>
                </a:ext>
              </a:extLst>
            </p:cNvPr>
            <p:cNvSpPr txBox="1"/>
            <p:nvPr/>
          </p:nvSpPr>
          <p:spPr>
            <a:xfrm>
              <a:off x="-113882" y="1067811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8</a:t>
              </a:r>
              <a:r>
                <a:rPr lang="en-US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xmlns="" id="{CB08E20C-8998-4742-8BB2-C719C7B78D1E}"/>
                </a:ext>
              </a:extLst>
            </p:cNvPr>
            <p:cNvSpPr txBox="1"/>
            <p:nvPr/>
          </p:nvSpPr>
          <p:spPr>
            <a:xfrm>
              <a:off x="1195772" y="1058082"/>
              <a:ext cx="5254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将十六进制数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(2C8)16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转换成二进制数</a:t>
              </a: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xmlns="" id="{32C8DE9A-4986-40CA-804C-8311A46C3AC1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xmlns="" id="{8898ED60-224E-4552-B1AB-2609330ACF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xmlns="" id="{DAB8332D-E426-4C85-8EBC-C093E15F1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xmlns="" id="{B0EFEE78-D1DE-4E46-84F7-CCFF3DFAEAF6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xmlns="" id="{2BA24B7D-2FE2-4857-A513-6776235CEE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xmlns="" id="{43AAB3AB-874B-42AE-8A39-FBAD0E58E1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FF067724-EC53-4E40-8703-ADC05510119F}"/>
              </a:ext>
            </a:extLst>
          </p:cNvPr>
          <p:cNvSpPr/>
          <p:nvPr/>
        </p:nvSpPr>
        <p:spPr>
          <a:xfrm>
            <a:off x="3221839" y="3710401"/>
            <a:ext cx="6178551" cy="8756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542925">
              <a:lnSpc>
                <a:spcPct val="12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(2C8) 16 =(0010 1100 1000) 2 =(1011001000) 2 </a:t>
            </a:r>
          </a:p>
          <a:p>
            <a:pPr indent="542925">
              <a:lnSpc>
                <a:spcPct val="120000"/>
              </a:lnSpc>
              <a:spcBef>
                <a:spcPts val="600"/>
              </a:spcBef>
              <a:buClr>
                <a:srgbClr val="7030A0"/>
              </a:buClr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C7D82621-8830-4CC2-AD4A-7F89EC861D4D}"/>
              </a:ext>
            </a:extLst>
          </p:cNvPr>
          <p:cNvGrpSpPr/>
          <p:nvPr/>
        </p:nvGrpSpPr>
        <p:grpSpPr>
          <a:xfrm>
            <a:off x="519914" y="4517430"/>
            <a:ext cx="8000645" cy="539885"/>
            <a:chOff x="-1390066" y="1001021"/>
            <a:chExt cx="8000645" cy="53988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686E4F14-AC5D-409C-92FC-75C33BB76D87}"/>
                </a:ext>
              </a:extLst>
            </p:cNvPr>
            <p:cNvSpPr/>
            <p:nvPr/>
          </p:nvSpPr>
          <p:spPr>
            <a:xfrm>
              <a:off x="-531131" y="1070043"/>
              <a:ext cx="681519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流程图: 手动输入 20">
              <a:extLst>
                <a:ext uri="{FF2B5EF4-FFF2-40B4-BE49-F238E27FC236}">
                  <a16:creationId xmlns:a16="http://schemas.microsoft.com/office/drawing/2014/main" xmlns="" id="{607F9990-771C-4285-BB36-4E04EA192F74}"/>
                </a:ext>
              </a:extLst>
            </p:cNvPr>
            <p:cNvSpPr/>
            <p:nvPr/>
          </p:nvSpPr>
          <p:spPr>
            <a:xfrm rot="5400000">
              <a:off x="-886177" y="615045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xmlns="" id="{D39E7375-3284-4B8E-8B78-12B21F1932D9}"/>
                </a:ext>
              </a:extLst>
            </p:cNvPr>
            <p:cNvSpPr txBox="1"/>
            <p:nvPr/>
          </p:nvSpPr>
          <p:spPr>
            <a:xfrm>
              <a:off x="-1390066" y="1058082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9</a:t>
              </a:r>
              <a:r>
                <a:rPr lang="en-US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xmlns="" id="{EE6DD1C6-BA8E-43DA-B18B-DA800052DB1C}"/>
                </a:ext>
              </a:extLst>
            </p:cNvPr>
            <p:cNvSpPr txBox="1"/>
            <p:nvPr/>
          </p:nvSpPr>
          <p:spPr>
            <a:xfrm>
              <a:off x="76260" y="1066341"/>
              <a:ext cx="6534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将二进制数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(1011001.11)2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转换成十六进制数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xmlns="" id="{EB49CD4C-F708-42C4-8D77-CE88F9548812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xmlns="" id="{4745B0A1-F17B-43EC-A83B-D113815207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xmlns="" id="{A7302025-9EE2-436A-B76D-FE321173E2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xmlns="" id="{71C19576-F9F6-4347-A5D5-2DC91048DE7E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xmlns="" id="{9C06AECB-7882-4DB6-B314-2258417363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xmlns="" id="{024BD386-B524-411E-94A7-A1F2EF2AF7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259186E1-4235-49AE-A8F3-619E0124CB5F}"/>
              </a:ext>
            </a:extLst>
          </p:cNvPr>
          <p:cNvSpPr/>
          <p:nvPr/>
        </p:nvSpPr>
        <p:spPr>
          <a:xfrm>
            <a:off x="3233154" y="5183713"/>
            <a:ext cx="5848461" cy="8756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542925">
              <a:lnSpc>
                <a:spcPct val="12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(1011001.11)2=(0101 1001.1100)2=(59.C) 16</a:t>
            </a:r>
          </a:p>
          <a:p>
            <a:pPr indent="542925">
              <a:lnSpc>
                <a:spcPct val="120000"/>
              </a:lnSpc>
              <a:spcBef>
                <a:spcPts val="600"/>
              </a:spcBef>
              <a:buClr>
                <a:srgbClr val="7030A0"/>
              </a:buClr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46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745</Words>
  <Application>Microsoft Office PowerPoint</Application>
  <PresentationFormat>Custom</PresentationFormat>
  <Paragraphs>54</Paragraphs>
  <Slides>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Office 主题​​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zhaohong</cp:lastModifiedBy>
  <cp:revision>49</cp:revision>
  <dcterms:created xsi:type="dcterms:W3CDTF">2018-07-20T07:37:48Z</dcterms:created>
  <dcterms:modified xsi:type="dcterms:W3CDTF">2019-10-07T03:08:11Z</dcterms:modified>
</cp:coreProperties>
</file>